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13" r:id="rId3"/>
    <p:sldId id="314" r:id="rId4"/>
    <p:sldId id="707" r:id="rId5"/>
    <p:sldId id="708" r:id="rId6"/>
    <p:sldId id="711" r:id="rId7"/>
    <p:sldId id="693" r:id="rId8"/>
    <p:sldId id="706" r:id="rId9"/>
    <p:sldId id="705" r:id="rId10"/>
    <p:sldId id="694" r:id="rId11"/>
    <p:sldId id="695" r:id="rId12"/>
    <p:sldId id="696" r:id="rId13"/>
    <p:sldId id="697" r:id="rId14"/>
    <p:sldId id="698" r:id="rId15"/>
    <p:sldId id="699" r:id="rId16"/>
    <p:sldId id="700" r:id="rId17"/>
    <p:sldId id="701" r:id="rId18"/>
    <p:sldId id="686" r:id="rId19"/>
    <p:sldId id="685" r:id="rId20"/>
    <p:sldId id="702" r:id="rId21"/>
    <p:sldId id="703" r:id="rId22"/>
    <p:sldId id="704" r:id="rId23"/>
    <p:sldId id="712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2" y="-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4500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2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Edit distance between strings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"long </a:t>
                </a:r>
                <a:r>
                  <a:rPr lang="en-US" dirty="0" err="1"/>
                  <a:t>jeverdy</a:t>
                </a:r>
                <a:r>
                  <a:rPr lang="en-US" dirty="0"/>
                  <a:t>"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"longevity"</a:t>
                </a:r>
              </a:p>
              <a:p>
                <a:r>
                  <a:rPr lang="en-US" dirty="0"/>
                  <a:t>What is the distance?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 JEV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LONG--EV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-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</a:p>
              <a:p>
                <a:r>
                  <a:rPr lang="en-US" dirty="0"/>
                  <a:t>Or what if we want no mismatches?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 JEV-ERD-Y</a:t>
                </a:r>
              </a:p>
              <a:p>
                <a:pPr lvl="1"/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LONG--EVI---TY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75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distance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be used in a spell-checker (or auto-correct) to suggest similar words</a:t>
            </a:r>
          </a:p>
          <a:p>
            <a:r>
              <a:rPr lang="en-US" dirty="0"/>
              <a:t>There are applications in DNA analysis:</a:t>
            </a:r>
          </a:p>
          <a:p>
            <a:pPr lvl="1"/>
            <a:r>
              <a:rPr lang="en-US" dirty="0"/>
              <a:t>How different is this sequence from that sequence?</a:t>
            </a:r>
          </a:p>
          <a:p>
            <a:r>
              <a:rPr lang="en-US" dirty="0"/>
              <a:t>We want a general metric for handling both gaps and mismatches</a:t>
            </a:r>
          </a:p>
        </p:txBody>
      </p:sp>
    </p:spTree>
    <p:extLst>
      <p:ext uri="{BB962C8B-B14F-4D97-AF65-F5344CB8AC3E}">
        <p14:creationId xmlns:p14="http://schemas.microsoft.com/office/powerpoint/2010/main" val="120654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alignment is a list of matches between characters in strings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  <a:r>
              <a:rPr lang="en-US" dirty="0"/>
              <a:t> that doesn't cross</a:t>
            </a:r>
          </a:p>
          <a:p>
            <a:r>
              <a:rPr lang="en-US" dirty="0"/>
              <a:t>Consider: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stop-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-tops</a:t>
            </a:r>
          </a:p>
          <a:p>
            <a:r>
              <a:rPr lang="en-US" dirty="0"/>
              <a:t>This alignment is (2,1), (3,2), (4,3)</a:t>
            </a:r>
          </a:p>
        </p:txBody>
      </p:sp>
    </p:spTree>
    <p:extLst>
      <p:ext uri="{BB962C8B-B14F-4D97-AF65-F5344CB8AC3E}">
        <p14:creationId xmlns:p14="http://schemas.microsoft.com/office/powerpoint/2010/main" val="272236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optimal alignment will have the lowest cost</a:t>
            </a:r>
          </a:p>
          <a:p>
            <a:r>
              <a:rPr lang="en-US" dirty="0"/>
              <a:t>Cost:</a:t>
            </a:r>
          </a:p>
          <a:p>
            <a:pPr lvl="1"/>
            <a:r>
              <a:rPr lang="en-US" dirty="0"/>
              <a:t>Gap penalty </a:t>
            </a:r>
            <a:r>
              <a:rPr lang="el-GR" b="1" i="1" dirty="0"/>
              <a:t>δ</a:t>
            </a:r>
            <a:r>
              <a:rPr lang="en-US" dirty="0"/>
              <a:t> &gt; 0, for every gap</a:t>
            </a:r>
          </a:p>
          <a:p>
            <a:pPr lvl="1"/>
            <a:r>
              <a:rPr lang="en-US" dirty="0"/>
              <a:t>Mismatch cost </a:t>
            </a:r>
            <a:r>
              <a:rPr lang="el-GR" b="1" i="1" dirty="0"/>
              <a:t>α</a:t>
            </a:r>
            <a:r>
              <a:rPr lang="en-US" b="1" i="1" baseline="-25000" dirty="0" err="1"/>
              <a:t>pq</a:t>
            </a:r>
            <a:r>
              <a:rPr lang="en-US" dirty="0"/>
              <a:t> for aligning </a:t>
            </a:r>
            <a:r>
              <a:rPr lang="en-US" b="1" i="1" dirty="0"/>
              <a:t>p</a:t>
            </a:r>
            <a:r>
              <a:rPr lang="en-US" dirty="0"/>
              <a:t> with </a:t>
            </a:r>
            <a:r>
              <a:rPr lang="en-US" b="1" i="1" dirty="0"/>
              <a:t>q</a:t>
            </a:r>
          </a:p>
          <a:p>
            <a:pPr lvl="2"/>
            <a:r>
              <a:rPr lang="el-GR" b="1" i="1" dirty="0"/>
              <a:t>α</a:t>
            </a:r>
            <a:r>
              <a:rPr lang="en-US" b="1" i="1" baseline="-25000" dirty="0"/>
              <a:t>pp</a:t>
            </a:r>
            <a:r>
              <a:rPr lang="en-US" dirty="0"/>
              <a:t> is presumably 0 but does not have to be</a:t>
            </a:r>
          </a:p>
          <a:p>
            <a:pPr lvl="1"/>
            <a:r>
              <a:rPr lang="en-US" dirty="0"/>
              <a:t>Total cost is the sum of the gap penalties and mismatch costs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77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always try to think backwards when doing dynamic programming</a:t>
            </a:r>
          </a:p>
          <a:p>
            <a:r>
              <a:rPr lang="en-US" dirty="0"/>
              <a:t>Let strings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  <a:r>
              <a:rPr lang="en-US" dirty="0"/>
              <a:t> have length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, respectively</a:t>
            </a:r>
          </a:p>
          <a:p>
            <a:r>
              <a:rPr lang="en-US" dirty="0"/>
              <a:t>In the optimal alignment </a:t>
            </a:r>
            <a:r>
              <a:rPr lang="en-US" b="1" i="1" dirty="0"/>
              <a:t>M</a:t>
            </a:r>
            <a:r>
              <a:rPr lang="en-US" dirty="0"/>
              <a:t>, either characters </a:t>
            </a:r>
            <a:r>
              <a:rPr lang="en-US" b="1" i="1" dirty="0"/>
              <a:t>m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dirty="0"/>
              <a:t> are matched, or they're  not</a:t>
            </a:r>
          </a:p>
          <a:p>
            <a:r>
              <a:rPr lang="en-US" dirty="0"/>
              <a:t>In other words, at least one of the following is true: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b="1" i="1" dirty="0" err="1"/>
              <a:t>m</a:t>
            </a:r>
            <a:r>
              <a:rPr lang="en-US" dirty="0" err="1"/>
              <a:t>,</a:t>
            </a:r>
            <a:r>
              <a:rPr lang="en-US" b="1" i="1" dirty="0" err="1"/>
              <a:t>n</a:t>
            </a:r>
            <a:r>
              <a:rPr lang="en-US" dirty="0"/>
              <a:t>) is in </a:t>
            </a:r>
            <a:r>
              <a:rPr lang="en-US" b="1" i="1" dirty="0"/>
              <a:t>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i="1" dirty="0" err="1"/>
              <a:t>m</a:t>
            </a:r>
            <a:r>
              <a:rPr lang="en-US" baseline="30000" dirty="0" err="1"/>
              <a:t>th</a:t>
            </a:r>
            <a:r>
              <a:rPr lang="en-US" dirty="0"/>
              <a:t> position of </a:t>
            </a:r>
            <a:r>
              <a:rPr lang="en-US" b="1" i="1" dirty="0"/>
              <a:t>X</a:t>
            </a:r>
            <a:r>
              <a:rPr lang="en-US" dirty="0"/>
              <a:t> is not matched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baseline="30000" dirty="0"/>
              <a:t>th</a:t>
            </a:r>
            <a:r>
              <a:rPr lang="en-US" dirty="0"/>
              <a:t> position of </a:t>
            </a:r>
            <a:r>
              <a:rPr lang="en-US" b="1" i="1" dirty="0"/>
              <a:t>Y</a:t>
            </a:r>
            <a:r>
              <a:rPr lang="en-US" dirty="0"/>
              <a:t> is not matched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3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recurrence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OPT(</a:t>
                </a:r>
                <a:r>
                  <a:rPr lang="en-US" b="1" i="1" dirty="0" err="1"/>
                  <a:t>i</a:t>
                </a:r>
                <a:r>
                  <a:rPr lang="en-US" dirty="0"/>
                  <a:t>, </a:t>
                </a:r>
                <a:r>
                  <a:rPr lang="en-US" b="1" i="1" dirty="0"/>
                  <a:t>j</a:t>
                </a:r>
                <a:r>
                  <a:rPr lang="en-US" dirty="0"/>
                  <a:t>) be the minimum cost of an alignment of the first </a:t>
                </a:r>
                <a:r>
                  <a:rPr lang="en-US" b="1" i="1" dirty="0" err="1"/>
                  <a:t>i</a:t>
                </a:r>
                <a:r>
                  <a:rPr lang="en-US" dirty="0"/>
                  <a:t> characters in </a:t>
                </a:r>
                <a:r>
                  <a:rPr lang="en-US" b="1" i="1" dirty="0"/>
                  <a:t>X</a:t>
                </a:r>
                <a:r>
                  <a:rPr lang="en-US" dirty="0"/>
                  <a:t> to the first </a:t>
                </a:r>
                <a:r>
                  <a:rPr lang="en-US" b="1" i="1" dirty="0"/>
                  <a:t>j</a:t>
                </a:r>
                <a:r>
                  <a:rPr lang="en-US" dirty="0"/>
                  <a:t> characters in </a:t>
                </a:r>
                <a:r>
                  <a:rPr lang="en-US" b="1" i="1" dirty="0"/>
                  <a:t>Y</a:t>
                </a:r>
              </a:p>
              <a:p>
                <a:r>
                  <a:rPr lang="en-US" dirty="0"/>
                  <a:t>In case 1, we would have to pay a matching cost of matching the character at </a:t>
                </a:r>
                <a:r>
                  <a:rPr lang="en-US" b="1" i="1" dirty="0" err="1"/>
                  <a:t>i</a:t>
                </a:r>
                <a:r>
                  <a:rPr lang="en-US" dirty="0"/>
                  <a:t> to </a:t>
                </a:r>
                <a:r>
                  <a:rPr lang="en-US" b="1" i="1" dirty="0"/>
                  <a:t>j</a:t>
                </a:r>
              </a:p>
              <a:p>
                <a:r>
                  <a:rPr lang="en-US" dirty="0"/>
                  <a:t>In cases 2 and 3, you will pay a gap penalty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OPT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eqAr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36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our usual thing</a:t>
            </a:r>
          </a:p>
          <a:p>
            <a:r>
              <a:rPr lang="en-US" dirty="0"/>
              <a:t>Build up a table of values with </a:t>
            </a:r>
            <a:r>
              <a:rPr lang="en-US" b="1" i="1" dirty="0"/>
              <a:t>m</a:t>
            </a:r>
            <a:r>
              <a:rPr lang="en-US" dirty="0"/>
              <a:t> + 1 rows and </a:t>
            </a:r>
            <a:r>
              <a:rPr lang="en-US" b="1" i="1" dirty="0"/>
              <a:t>n</a:t>
            </a:r>
            <a:r>
              <a:rPr lang="en-US" dirty="0"/>
              <a:t> + 1 columns</a:t>
            </a:r>
          </a:p>
          <a:p>
            <a:r>
              <a:rPr lang="en-US" dirty="0"/>
              <a:t>In row o, column </a:t>
            </a:r>
            <a:r>
              <a:rPr lang="en-US" b="1" i="1" dirty="0"/>
              <a:t>j</a:t>
            </a:r>
            <a:r>
              <a:rPr lang="en-US" dirty="0"/>
              <a:t> has </a:t>
            </a:r>
            <a:r>
              <a:rPr lang="en-US"/>
              <a:t>value </a:t>
            </a:r>
            <a:r>
              <a:rPr lang="en-US" b="1" i="1"/>
              <a:t>j</a:t>
            </a:r>
            <a:r>
              <a:rPr lang="el-GR" b="1" i="1"/>
              <a:t>δ</a:t>
            </a:r>
            <a:r>
              <a:rPr lang="en-US" dirty="0"/>
              <a:t> to build up strings from the empty string</a:t>
            </a:r>
          </a:p>
          <a:p>
            <a:r>
              <a:rPr lang="en-US" dirty="0"/>
              <a:t>In column o, row </a:t>
            </a:r>
            <a:r>
              <a:rPr lang="en-US" b="1" i="1" dirty="0" err="1"/>
              <a:t>i</a:t>
            </a:r>
            <a:r>
              <a:rPr lang="en-US" dirty="0"/>
              <a:t> has value </a:t>
            </a:r>
            <a:r>
              <a:rPr lang="en-US" b="1" i="1" dirty="0" err="1"/>
              <a:t>i</a:t>
            </a:r>
            <a:r>
              <a:rPr lang="el-GR" b="1" i="1" dirty="0"/>
              <a:t>δ</a:t>
            </a:r>
            <a:r>
              <a:rPr lang="en-US" dirty="0"/>
              <a:t> to build up strings from the empty string</a:t>
            </a:r>
          </a:p>
          <a:p>
            <a:r>
              <a:rPr lang="en-US" dirty="0"/>
              <a:t>The other entries (</a:t>
            </a:r>
            <a:r>
              <a:rPr lang="en-US" b="1" i="1" dirty="0" err="1"/>
              <a:t>i</a:t>
            </a:r>
            <a:r>
              <a:rPr lang="en-US" dirty="0" err="1"/>
              <a:t>,</a:t>
            </a:r>
            <a:r>
              <a:rPr lang="en-US" b="1" i="1" dirty="0" err="1"/>
              <a:t>j</a:t>
            </a:r>
            <a:r>
              <a:rPr lang="en-US" dirty="0"/>
              <a:t>) can be computed from (</a:t>
            </a:r>
            <a:r>
              <a:rPr lang="en-US" b="1" i="1" dirty="0" err="1"/>
              <a:t>i</a:t>
            </a:r>
            <a:r>
              <a:rPr lang="en-US" dirty="0"/>
              <a:t> -1, j – 1), 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j</a:t>
            </a:r>
            <a:r>
              <a:rPr lang="en-US" dirty="0"/>
              <a:t>), 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 –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0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Y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pt-BR" sz="2800" dirty="0"/>
                  <a:t>Create array </a:t>
                </a:r>
                <a:r>
                  <a:rPr lang="pt-BR" sz="2800" b="1" i="1" dirty="0"/>
                  <a:t>A</a:t>
                </a:r>
                <a:r>
                  <a:rPr lang="pt-BR" sz="2800" dirty="0"/>
                  <a:t>[0...</a:t>
                </a:r>
                <a:r>
                  <a:rPr lang="pt-BR" sz="2800" b="1" i="1" dirty="0"/>
                  <a:t>m</a:t>
                </a:r>
                <a:r>
                  <a:rPr lang="pt-BR" sz="2800" dirty="0"/>
                  <a:t>][0...</a:t>
                </a:r>
                <a:r>
                  <a:rPr lang="pt-BR" sz="2800" b="1" i="1" dirty="0"/>
                  <a:t>n</a:t>
                </a:r>
                <a:r>
                  <a:rPr lang="pt-BR" sz="2800" dirty="0"/>
                  <a:t>]</a:t>
                </a:r>
              </a:p>
              <a:p>
                <a:r>
                  <a:rPr lang="en-US" sz="2800" dirty="0"/>
                  <a:t>For 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 from 0 to </a:t>
                </a:r>
                <a:r>
                  <a:rPr lang="en-US" sz="2800" b="1" i="1" dirty="0"/>
                  <a:t>m</a:t>
                </a:r>
              </a:p>
              <a:p>
                <a:pPr lvl="1"/>
                <a:r>
                  <a:rPr lang="en-US" dirty="0"/>
                  <a:t>Set </a:t>
                </a:r>
                <a:r>
                  <a:rPr lang="en-US" b="1" i="1" dirty="0"/>
                  <a:t>A</a:t>
                </a:r>
                <a:r>
                  <a:rPr lang="en-US" dirty="0"/>
                  <a:t>[</a:t>
                </a:r>
                <a:r>
                  <a:rPr lang="en-US" b="1" i="1" dirty="0" err="1"/>
                  <a:t>i</a:t>
                </a:r>
                <a:r>
                  <a:rPr lang="en-US" dirty="0"/>
                  <a:t>][0]= </a:t>
                </a:r>
                <a:r>
                  <a:rPr lang="en-US" b="1" i="1" dirty="0" err="1"/>
                  <a:t>iδ</a:t>
                </a:r>
                <a:endParaRPr lang="en-US" b="1" i="1" dirty="0"/>
              </a:p>
              <a:p>
                <a:r>
                  <a:rPr lang="en-US" sz="2800" dirty="0"/>
                  <a:t>For </a:t>
                </a:r>
                <a:r>
                  <a:rPr lang="en-US" sz="2800" b="1" i="1" dirty="0"/>
                  <a:t>j</a:t>
                </a:r>
                <a:r>
                  <a:rPr lang="en-US" sz="2800" i="1" dirty="0"/>
                  <a:t> </a:t>
                </a:r>
                <a:r>
                  <a:rPr lang="en-US" sz="2800" dirty="0"/>
                  <a:t>from 0 to </a:t>
                </a:r>
                <a:r>
                  <a:rPr lang="en-US" sz="2800" b="1" i="1" dirty="0"/>
                  <a:t>n</a:t>
                </a:r>
              </a:p>
              <a:p>
                <a:pPr lvl="1"/>
                <a:r>
                  <a:rPr lang="en-US" dirty="0"/>
                  <a:t>Set </a:t>
                </a:r>
                <a:r>
                  <a:rPr lang="en-US" b="1" i="1" dirty="0"/>
                  <a:t>A</a:t>
                </a:r>
                <a:r>
                  <a:rPr lang="en-US" dirty="0"/>
                  <a:t>[0][ </a:t>
                </a:r>
                <a:r>
                  <a:rPr lang="en-US" b="1" i="1" dirty="0"/>
                  <a:t>j</a:t>
                </a:r>
                <a:r>
                  <a:rPr lang="en-US" dirty="0"/>
                  <a:t>]= </a:t>
                </a:r>
                <a:r>
                  <a:rPr lang="en-US" b="1" i="1" dirty="0" err="1"/>
                  <a:t>jδ</a:t>
                </a:r>
                <a:endParaRPr lang="en-US" b="1" i="1" dirty="0"/>
              </a:p>
              <a:p>
                <a:r>
                  <a:rPr lang="en-US" sz="2800" dirty="0"/>
                  <a:t>For 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 from 1 to </a:t>
                </a:r>
                <a:r>
                  <a:rPr lang="en-US" sz="2800" b="1" i="1" dirty="0"/>
                  <a:t>m</a:t>
                </a:r>
              </a:p>
              <a:p>
                <a:pPr lvl="1"/>
                <a:r>
                  <a:rPr lang="en-US" dirty="0"/>
                  <a:t>For </a:t>
                </a:r>
                <a:r>
                  <a:rPr lang="en-US" b="1" i="1" dirty="0"/>
                  <a:t>j</a:t>
                </a:r>
                <a:r>
                  <a:rPr lang="en-US" i="1" dirty="0"/>
                  <a:t> </a:t>
                </a:r>
                <a:r>
                  <a:rPr lang="en-US" dirty="0"/>
                  <a:t>from 1 to </a:t>
                </a:r>
                <a:r>
                  <a:rPr lang="en-US" b="1" i="1" dirty="0"/>
                  <a:t>n</a:t>
                </a:r>
              </a:p>
              <a:p>
                <a:pPr lvl="2"/>
                <a:r>
                  <a:rPr lang="en-US" sz="2800" dirty="0"/>
                  <a:t>Set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]= min(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800" dirty="0"/>
                  <a:t>+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i</a:t>
                </a:r>
                <a:r>
                  <a:rPr lang="en-US" sz="2800" dirty="0"/>
                  <a:t>-1][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-1], </a:t>
                </a:r>
                <a:r>
                  <a:rPr lang="el-GR" sz="2800" b="1" i="1" dirty="0"/>
                  <a:t>δ</a:t>
                </a:r>
                <a:r>
                  <a:rPr lang="en-US" sz="2800" b="1" i="1" dirty="0"/>
                  <a:t> </a:t>
                </a:r>
                <a:r>
                  <a:rPr lang="en-US" sz="2800" dirty="0"/>
                  <a:t>+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i</a:t>
                </a:r>
                <a:r>
                  <a:rPr lang="en-US" sz="2800" dirty="0"/>
                  <a:t>-1][</a:t>
                </a:r>
                <a:r>
                  <a:rPr lang="en-US" sz="2800" b="1" i="1"/>
                  <a:t>j</a:t>
                </a:r>
                <a:r>
                  <a:rPr lang="en-US" sz="2800"/>
                  <a:t>], </a:t>
                </a:r>
                <a:r>
                  <a:rPr lang="el-GR" sz="2800" b="1" i="1"/>
                  <a:t>δ</a:t>
                </a:r>
                <a:r>
                  <a:rPr lang="en-US" sz="2800" dirty="0"/>
                  <a:t> +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- 1])</a:t>
                </a:r>
              </a:p>
              <a:p>
                <a:r>
                  <a:rPr lang="en-US" sz="2800" dirty="0"/>
                  <a:t>Return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m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n</a:t>
                </a:r>
                <a:r>
                  <a:rPr lang="en-US" sz="2800" dirty="0"/>
                  <a:t>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7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i="1" dirty="0"/>
              <a:t>A</a:t>
            </a:r>
            <a:r>
              <a:rPr lang="en-US" dirty="0"/>
              <a:t> of OPT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0201" y="1916434"/>
          <a:ext cx="8534403" cy="4712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j</a:t>
                      </a:r>
                      <a:r>
                        <a:rPr lang="en-US" sz="2000" baseline="0" dirty="0"/>
                        <a:t> -1)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/>
                        <a:t>j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r>
                        <a:rPr lang="en-US" sz="2000" dirty="0"/>
                        <a:t> –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i</a:t>
                      </a:r>
                      <a:r>
                        <a:rPr lang="en-US" dirty="0"/>
                        <a:t>-1</a:t>
                      </a:r>
                      <a:r>
                        <a:rPr lang="en-US" sz="2000" dirty="0"/>
                        <a:t>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endParaRPr lang="en-US" sz="2000" b="1" i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err="1"/>
                        <a:t>i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/>
                        <a:t>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m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  <a:endParaRPr lang="en-US" sz="2000" b="1" i="1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baseline="0" dirty="0"/>
                        <a:t>j</a:t>
                      </a:r>
                      <a:r>
                        <a:rPr lang="en-US" sz="2000" baseline="0" dirty="0"/>
                        <a:t> - 1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20003" y="43434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10403" y="4343403"/>
            <a:ext cx="457200" cy="3810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>
            <a:off x="7315203" y="46482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09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Subset sum</a:t>
            </a:r>
          </a:p>
          <a:p>
            <a:r>
              <a:rPr lang="en-US" dirty="0"/>
              <a:t>Knapsack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Reconstructing and run-time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before, we can trace back through the table and find the changes, insertions, and deletes</a:t>
            </a:r>
          </a:p>
          <a:p>
            <a:r>
              <a:rPr lang="en-US" dirty="0"/>
              <a:t>The running time is O(</a:t>
            </a:r>
            <a:r>
              <a:rPr lang="en-US" b="1" i="1" dirty="0" err="1"/>
              <a:t>mn</a:t>
            </a:r>
            <a:r>
              <a:rPr lang="en-US" dirty="0"/>
              <a:t>) because the table is O(</a:t>
            </a:r>
            <a:r>
              <a:rPr lang="en-US" b="1" i="1" dirty="0" err="1"/>
              <a:t>mn</a:t>
            </a:r>
            <a:r>
              <a:rPr lang="en-US" dirty="0"/>
              <a:t>) and we spend constant time on each entry</a:t>
            </a:r>
          </a:p>
          <a:p>
            <a:r>
              <a:rPr lang="en-US" dirty="0"/>
              <a:t>Because we only need the previous (and current) row, we can reduce the space to O(</a:t>
            </a:r>
            <a:r>
              <a:rPr lang="en-US" b="1" i="1" dirty="0"/>
              <a:t>n</a:t>
            </a:r>
            <a:r>
              <a:rPr lang="en-US" dirty="0"/>
              <a:t>), but then reconstructing the solution becomes tricky</a:t>
            </a:r>
          </a:p>
          <a:p>
            <a:pPr lvl="1"/>
            <a:r>
              <a:rPr lang="en-US" dirty="0"/>
              <a:t>The book explains how such an algorithm can be done, but we won't focus on it</a:t>
            </a:r>
          </a:p>
        </p:txBody>
      </p:sp>
    </p:spTree>
    <p:extLst>
      <p:ext uri="{BB962C8B-B14F-4D97-AF65-F5344CB8AC3E}">
        <p14:creationId xmlns:p14="http://schemas.microsoft.com/office/powerpoint/2010/main" val="29609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minimum cost to align:</a:t>
            </a:r>
          </a:p>
          <a:p>
            <a:pPr lvl="1"/>
            <a:r>
              <a:rPr lang="en-US" dirty="0"/>
              <a:t>"anguished"</a:t>
            </a:r>
          </a:p>
          <a:p>
            <a:pPr lvl="1"/>
            <a:r>
              <a:rPr lang="en-US" dirty="0"/>
              <a:t>"language"</a:t>
            </a:r>
          </a:p>
          <a:p>
            <a:r>
              <a:rPr lang="en-US" dirty="0"/>
              <a:t>The cost of an insertion (or deletion) </a:t>
            </a:r>
            <a:r>
              <a:rPr lang="el-GR" dirty="0"/>
              <a:t>δ</a:t>
            </a:r>
            <a:r>
              <a:rPr lang="en-US" dirty="0"/>
              <a:t> is 1</a:t>
            </a:r>
          </a:p>
          <a:p>
            <a:r>
              <a:rPr lang="en-US" dirty="0"/>
              <a:t>The cost of replacing any letter with a different letter is 1</a:t>
            </a:r>
          </a:p>
          <a:p>
            <a:r>
              <a:rPr lang="en-US" dirty="0"/>
              <a:t>The cost of "replacing" any letter with itself is 0</a:t>
            </a:r>
          </a:p>
        </p:txBody>
      </p:sp>
    </p:spTree>
    <p:extLst>
      <p:ext uri="{BB962C8B-B14F-4D97-AF65-F5344CB8AC3E}">
        <p14:creationId xmlns:p14="http://schemas.microsoft.com/office/powerpoint/2010/main" val="7910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1CC-656D-45B9-B404-FA21E098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5F91D3-7388-4EB9-A0B6-ABAD261D3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469886"/>
              </p:ext>
            </p:extLst>
          </p:nvPr>
        </p:nvGraphicFramePr>
        <p:xfrm>
          <a:off x="152400" y="1676400"/>
          <a:ext cx="10972797" cy="47783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0411532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685964313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78850547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9134204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187871779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28875099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961959807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440962400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313517557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252640248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1602728888"/>
                    </a:ext>
                  </a:extLst>
                </a:gridCol>
              </a:tblGrid>
              <a:tr h="47783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i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h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46687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207309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l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82192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067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3663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29718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931716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703471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028678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27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24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D673-35F3-418E-8CB8-8DF2E5BF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DC0E7-8CA8-4C82-AA2F-7FE37F3B0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1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Maximum-flow problem</a:t>
            </a:r>
          </a:p>
          <a:p>
            <a:r>
              <a:rPr lang="en-US" dirty="0"/>
              <a:t>Minimum cuts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Homework 5</a:t>
            </a:r>
          </a:p>
          <a:p>
            <a:r>
              <a:rPr lang="en-US"/>
              <a:t>Read sections 7.1 and </a:t>
            </a:r>
            <a:r>
              <a:rPr lang="en-US" dirty="0"/>
              <a:t>7.2</a:t>
            </a:r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0EFE-54F6-42E5-91E7-2E621250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DA8E-C6B6-49A5-84AB-D01C04731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the following sequence, which should be read from left to right, starting at the top row</a:t>
            </a:r>
          </a:p>
          <a:p>
            <a:endParaRPr lang="en-US" dirty="0"/>
          </a:p>
          <a:p>
            <a:pPr algn="ctr">
              <a:buNone/>
            </a:pPr>
            <a:r>
              <a:rPr lang="en-US" dirty="0"/>
              <a:t>1</a:t>
            </a:r>
          </a:p>
          <a:p>
            <a:pPr algn="ctr">
              <a:buNone/>
            </a:pPr>
            <a:r>
              <a:rPr lang="en-US" dirty="0"/>
              <a:t>1 1</a:t>
            </a:r>
          </a:p>
          <a:p>
            <a:pPr algn="ctr">
              <a:buNone/>
            </a:pPr>
            <a:r>
              <a:rPr lang="en-US" dirty="0"/>
              <a:t>2 1</a:t>
            </a:r>
          </a:p>
          <a:p>
            <a:pPr algn="ctr">
              <a:buNone/>
            </a:pPr>
            <a:r>
              <a:rPr lang="en-US" dirty="0"/>
              <a:t>1 2 1 1</a:t>
            </a:r>
          </a:p>
          <a:p>
            <a:pPr algn="ctr">
              <a:buNone/>
            </a:pPr>
            <a:r>
              <a:rPr lang="en-US" dirty="0"/>
              <a:t>1 1 1 2 2 1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What are the next two rows in the sequence?</a:t>
            </a:r>
          </a:p>
        </p:txBody>
      </p:sp>
    </p:spTree>
    <p:extLst>
      <p:ext uri="{BB962C8B-B14F-4D97-AF65-F5344CB8AC3E}">
        <p14:creationId xmlns:p14="http://schemas.microsoft.com/office/powerpoint/2010/main" val="96375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0EFE-54F6-42E5-91E7-2E621250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Knapsack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DA8E-C6B6-49A5-84AB-D01C04731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Items (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(7, 9)</a:t>
            </a:r>
          </a:p>
          <a:p>
            <a:pPr lvl="1"/>
            <a:r>
              <a:rPr lang="en-US" dirty="0"/>
              <a:t>(3, 4)</a:t>
            </a:r>
          </a:p>
          <a:p>
            <a:pPr lvl="1"/>
            <a:r>
              <a:rPr lang="en-US" dirty="0"/>
              <a:t>(2, 3)</a:t>
            </a:r>
          </a:p>
          <a:p>
            <a:pPr lvl="1"/>
            <a:r>
              <a:rPr lang="en-US" dirty="0"/>
              <a:t>(6, 2)</a:t>
            </a:r>
          </a:p>
          <a:p>
            <a:pPr lvl="1"/>
            <a:r>
              <a:rPr lang="en-US" dirty="0"/>
              <a:t>(4, 5)</a:t>
            </a:r>
          </a:p>
          <a:p>
            <a:pPr lvl="1"/>
            <a:r>
              <a:rPr lang="en-US" dirty="0"/>
              <a:t>(5, 7)</a:t>
            </a:r>
          </a:p>
          <a:p>
            <a:r>
              <a:rPr lang="en-US" dirty="0"/>
              <a:t>Maximum weight: 10</a:t>
            </a:r>
          </a:p>
          <a:p>
            <a:r>
              <a:rPr lang="en-US" dirty="0"/>
              <a:t>Create the table to find all of the optimal values that include items 1, 2,…, </a:t>
            </a:r>
            <a:r>
              <a:rPr lang="en-US" b="1" i="1" dirty="0" err="1"/>
              <a:t>i</a:t>
            </a:r>
            <a:r>
              <a:rPr lang="en-US" dirty="0"/>
              <a:t> for every possible weight </a:t>
            </a:r>
            <a:r>
              <a:rPr lang="en-US" b="1" i="1" dirty="0"/>
              <a:t>w</a:t>
            </a:r>
            <a:r>
              <a:rPr lang="en-US" dirty="0"/>
              <a:t> up to 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4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1CC-656D-45B9-B404-FA21E098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14CCF6-10DA-47CB-BE40-744C1A2D0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860023"/>
              </p:ext>
            </p:extLst>
          </p:nvPr>
        </p:nvGraphicFramePr>
        <p:xfrm>
          <a:off x="615950" y="1752600"/>
          <a:ext cx="10972794" cy="486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771">
                  <a:extLst>
                    <a:ext uri="{9D8B030D-6E8A-4147-A177-3AD203B41FA5}">
                      <a16:colId xmlns:a16="http://schemas.microsoft.com/office/drawing/2014/main" val="4088423855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4596762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18973146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687093960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354118849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818574192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470211858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840938718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048988707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959164479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1568733304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705218663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563681662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998727087"/>
                    </a:ext>
                  </a:extLst>
                </a:gridCol>
              </a:tblGrid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</a:t>
                      </a:r>
                      <a:endParaRPr lang="en-US" sz="2400" i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sz="2400" i="1" baseline="-25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40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400" i="1" baseline="-25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1490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04105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3742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67362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0824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159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3967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2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8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Sequence Alignment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53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4419</TotalTime>
  <Words>952</Words>
  <Application>Microsoft Office PowerPoint</Application>
  <PresentationFormat>Widescreen</PresentationFormat>
  <Paragraphs>210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5</vt:lpstr>
      <vt:lpstr>Logical warmup</vt:lpstr>
      <vt:lpstr>Back to Knapsack</vt:lpstr>
      <vt:lpstr>Knapsack example</vt:lpstr>
      <vt:lpstr>Fill in the table</vt:lpstr>
      <vt:lpstr>Three-sentence Summary of Sequence Alignment</vt:lpstr>
      <vt:lpstr>Sequence Alignment</vt:lpstr>
      <vt:lpstr>Edit distance between strings</vt:lpstr>
      <vt:lpstr>Edit distance is important</vt:lpstr>
      <vt:lpstr>Alignment</vt:lpstr>
      <vt:lpstr>Alignment cost</vt:lpstr>
      <vt:lpstr>Designing the algorithm</vt:lpstr>
      <vt:lpstr>Formulating the recurrence</vt:lpstr>
      <vt:lpstr>Now what?</vt:lpstr>
      <vt:lpstr>Alignment(X,Y)</vt:lpstr>
      <vt:lpstr>Table A of OPT values</vt:lpstr>
      <vt:lpstr>Reconstructing and run-time</vt:lpstr>
      <vt:lpstr>Sequence alignment example</vt:lpstr>
      <vt:lpstr>Fill in the table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638</cp:revision>
  <dcterms:created xsi:type="dcterms:W3CDTF">2009-08-24T20:26:10Z</dcterms:created>
  <dcterms:modified xsi:type="dcterms:W3CDTF">2024-03-15T14:02:34Z</dcterms:modified>
</cp:coreProperties>
</file>